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404" r:id="rId6"/>
    <p:sldId id="408" r:id="rId7"/>
    <p:sldId id="405" r:id="rId8"/>
    <p:sldId id="409" r:id="rId9"/>
    <p:sldId id="407" r:id="rId10"/>
    <p:sldId id="410" r:id="rId11"/>
    <p:sldId id="406" r:id="rId12"/>
    <p:sldId id="411" r:id="rId13"/>
    <p:sldId id="413" r:id="rId14"/>
    <p:sldId id="414" r:id="rId15"/>
    <p:sldId id="415" r:id="rId16"/>
    <p:sldId id="420" r:id="rId17"/>
    <p:sldId id="260" r:id="rId18"/>
    <p:sldId id="261" r:id="rId19"/>
    <p:sldId id="262" r:id="rId20"/>
    <p:sldId id="263" r:id="rId21"/>
    <p:sldId id="264" r:id="rId22"/>
    <p:sldId id="418" r:id="rId23"/>
    <p:sldId id="416" r:id="rId24"/>
    <p:sldId id="417" r:id="rId25"/>
    <p:sldId id="275" r:id="rId26"/>
    <p:sldId id="287" r:id="rId27"/>
    <p:sldId id="419" r:id="rId28"/>
    <p:sldId id="290" r:id="rId29"/>
    <p:sldId id="274" r:id="rId30"/>
    <p:sldId id="276" r:id="rId31"/>
    <p:sldId id="293" r:id="rId32"/>
    <p:sldId id="278" r:id="rId33"/>
    <p:sldId id="279" r:id="rId34"/>
    <p:sldId id="301" r:id="rId35"/>
    <p:sldId id="28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66"/>
    <p:restoredTop sz="94694"/>
  </p:normalViewPr>
  <p:slideViewPr>
    <p:cSldViewPr snapToGrid="0" snapToObjects="1">
      <p:cViewPr varScale="1">
        <p:scale>
          <a:sx n="127" d="100"/>
          <a:sy n="127" d="100"/>
        </p:scale>
        <p:origin x="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9.tiff>
</file>

<file path=ppt/media/image2.png>
</file>

<file path=ppt/media/image20.tiff>
</file>

<file path=ppt/media/image21.jpeg>
</file>

<file path=ppt/media/image22.tiff>
</file>

<file path=ppt/media/image25.tiff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EAC174-86A2-734C-84B0-8C4473464838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177F6-C221-BA4F-AB95-C7D9286E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114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2184fc556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2184fc556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62437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E4294-9FEF-A34B-A781-8232DCCB6BD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88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E4294-9FEF-A34B-A781-8232DCCB6BD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442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eb285730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eb285730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also used ImageNet &amp; Pascal VOC 2007 in detection and MARS in re-identification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6689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eb2857301_0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eb2857301_0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130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2184fc556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2184fc556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280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2184fc556_0_9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2184fc556_0_9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detection test set was broken down into 4 subsections in order to better evaluate the performance under different conditions</a:t>
            </a:r>
            <a:br>
              <a:rPr lang="en-GB"/>
            </a:br>
            <a:r>
              <a:rPr lang="en-GB"/>
              <a:t>Many pigs = more than 10 pigs in the image (4% of test set)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Densely packed pigs = 4 or more overlapping bounding boxes (43% of test set)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Overexposed images = where sunlight distorts the image [manually selected] (11% of test set)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Low-light = Average pig brightness in an image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41980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eb2857301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eb2857301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Top-bottom, left-right: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Low-light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Densely packed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Overexposed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Many pigs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44691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2184fc556_0_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2184fc556_0_9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53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2184fc556_0_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2184fc556_0_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404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WM </a:t>
            </a:r>
            <a:r>
              <a:rPr lang="is-IS" b="1" dirty="0"/>
              <a:t>… </a:t>
            </a:r>
            <a:r>
              <a:rPr lang="en-US" b="1" dirty="0"/>
              <a:t>that recorded physical activity via three accelerometers and audio</a:t>
            </a:r>
            <a:r>
              <a:rPr lang="en-US" b="1" baseline="0" dirty="0"/>
              <a:t> via a microphone.</a:t>
            </a:r>
            <a:endParaRPr lang="en-US" b="1" dirty="0"/>
          </a:p>
          <a:p>
            <a:endParaRPr lang="en-US" b="1" baseline="0" dirty="0"/>
          </a:p>
          <a:p>
            <a:r>
              <a:rPr lang="en-US" b="1" baseline="0" dirty="0"/>
              <a:t>It has no buttons or UI so, There is no fear that the user could accidentally press a button and the device stop recording or losing valuable data, </a:t>
            </a:r>
          </a:p>
          <a:p>
            <a:r>
              <a:rPr lang="en-US" b="1" baseline="0" dirty="0"/>
              <a:t>the device is ready as soon as it is put on. 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A8F21A-739A-6644-9954-F2AA2EA34C1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71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C3D6-E625-EF41-B560-50506C10F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B5A064-BC14-C244-9FE8-319AC9966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235A4-5AE9-7D4B-B17C-ADAC95A8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2D670-7F39-9F46-9A51-078A7989E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5BECE-EC13-4A49-968D-CCE4AD63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53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0F18B-01C2-C340-B963-232F0971D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BEA18-E5C9-714B-B992-A64952CC6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32807-0B05-C54C-8B65-7073D212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50A8D-C013-8142-ABA9-3E82F76AF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6E913-E314-A74C-833B-6506FBAA3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00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274B68-B91A-6B41-ACF1-F06F8D35BF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98B40-AAE7-C74B-B801-AADD11DC7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46E42-05E9-D642-A0A4-9F23EF4AB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8EDD1-AC70-CC4B-8E2D-63DC2524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C185D-3154-E44B-94E4-B9DD3A46C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41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36394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364870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65050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987252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15621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24036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1233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16952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EBC54-7A61-534D-868D-101536CFA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E90B7-5692-634D-AB75-BEC0B68B5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6EDA4-9241-0D42-90BB-0B98CBCFC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45630-77C0-0D44-9352-321001D18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E4363-413F-7441-9D15-1A8444C4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712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16496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397472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10020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0084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982142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481305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1523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15268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216704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35615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E7C2C-6CED-FB45-9872-EA9DFB0C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875B1D-5E4D-8248-9B48-9DE216A71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FC751-8AE7-F14B-802B-ECCE23AA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A2A54-CF82-3947-80C3-59A653E0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56ED2-1AEB-AE48-BF49-E67502B81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1927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317301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302312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7666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068629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36822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942477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013678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883207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305422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12122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618C-279C-754D-82AF-BA9138693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9DB77-6B0E-BE47-A2EA-84F0A7D41E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60D63-EDC8-3B42-B8E6-D1AE474EE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B8294-C5C6-5D40-AF1F-86F8A193E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FB7598-5CBE-5547-AD37-B4C902B7F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54478-980F-6442-BF28-7FB98AF69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452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207201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71118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888143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595515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00399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00583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373120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100" y="6727600"/>
            <a:ext cx="12192000" cy="13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1328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15600" y="1688233"/>
            <a:ext cx="5333200" cy="44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6443200" y="1688233"/>
            <a:ext cx="5333200" cy="44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249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67FD-6B76-A146-93B8-1C55EA000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AD568-40FC-944D-B2A2-69946D4D0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28CBE-E878-9C4C-A6E8-28F49941A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86D4E5-640C-5F42-8722-6D9E8502F9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E4BE82-9F41-034B-B481-915BA8B937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F3FC7D-5879-B844-8501-6796F2AE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3C596-B24A-A24D-BB2A-E9E29C1D5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C46D23-E195-0740-A579-AB9F73376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0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F3F41-88D2-A84D-99BA-16E2DEB8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CD3693-3ADF-4541-B789-025F633A2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7CABEE-1082-1D4B-A778-6FE02D34E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D0F9C-DAF6-974B-BAFD-108012F16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35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9532C1-1305-F249-BC04-F95D48BFC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A72282-6A95-4445-9604-FA32666BA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F045C-118B-C346-88C4-DDE08FEF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50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5228-8C52-E84D-A440-80A11E83E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8B057-9E6F-EE4F-82AA-24D71913A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EA3CA-5182-1F4E-82FD-D960B221C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FCDB3-91BD-0A4B-9E99-A89804CD4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AE9F7-1CD0-8546-AA2C-CE288814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580B4-C88A-414A-B7CD-C24B2682A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84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2F6B5-2054-704D-9946-4E27A569F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88E17-4E4A-454C-96A4-A366D651F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94E85-D145-BA46-B59D-28E04AC3A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AA54B-A578-2F45-AD85-24C279D44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7D348-49E5-8642-8C34-B2660E835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E4CBE2-E544-E549-95F9-AACDF654C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038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3DCEBE-D5D8-6049-95D7-B22E77E26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06149-D4F0-EB4E-94AB-3FC4010C3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56F55-23AB-3843-AEB5-F5DB0E7F8B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6F908-13D5-B946-AD2E-317EB868F1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66F7E-A290-3445-8637-BB30B8F516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698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Jaume.Bacardit@Newcastle.ac.uk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1497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gitalinteraction/openmovemen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ahalanobis_distance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atthews_correlation_coefficient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42A2-6D82-924B-A809-0479C892C4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7599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Introduction to Machine Learning</a:t>
            </a:r>
            <a:br>
              <a:rPr lang="en-US" dirty="0"/>
            </a:br>
            <a:r>
              <a:rPr lang="en-US" sz="3600" dirty="0"/>
              <a:t>Part 7:  Deep Learning case studies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CFC72-CA5A-B746-B818-2B49067DF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95755"/>
            <a:ext cx="9144000" cy="3464682"/>
          </a:xfrm>
        </p:spPr>
        <p:txBody>
          <a:bodyPr>
            <a:normAutofit/>
          </a:bodyPr>
          <a:lstStyle/>
          <a:p>
            <a:r>
              <a:rPr lang="en-US" sz="3200" dirty="0" err="1"/>
              <a:t>Jaume</a:t>
            </a:r>
            <a:r>
              <a:rPr lang="en-US" sz="3200" dirty="0"/>
              <a:t> </a:t>
            </a:r>
            <a:r>
              <a:rPr lang="en-US" sz="3200" dirty="0" err="1"/>
              <a:t>Bacardit</a:t>
            </a:r>
            <a:endParaRPr lang="en-US" sz="3200" dirty="0"/>
          </a:p>
          <a:p>
            <a:r>
              <a:rPr lang="en-US" sz="3200" dirty="0"/>
              <a:t>Interdisciplinary Computing and Complex </a:t>
            </a:r>
            <a:r>
              <a:rPr lang="en-US" sz="3200" dirty="0" err="1"/>
              <a:t>BioSystems</a:t>
            </a:r>
            <a:r>
              <a:rPr lang="en-US" sz="3200" dirty="0"/>
              <a:t> (ICOS) research group, School of Computing, Newcastle University</a:t>
            </a:r>
          </a:p>
          <a:p>
            <a:r>
              <a:rPr lang="en-US" sz="3200" dirty="0">
                <a:hlinkClick r:id="rId2"/>
              </a:rPr>
              <a:t>Jaume.Bacardit@Newcastle.ac.uk</a:t>
            </a:r>
            <a:r>
              <a:rPr lang="en-US" sz="3200" dirty="0"/>
              <a:t> </a:t>
            </a:r>
          </a:p>
          <a:p>
            <a:r>
              <a:rPr lang="en-US" sz="3200" dirty="0"/>
              <a:t>Twitter: @</a:t>
            </a:r>
            <a:r>
              <a:rPr lang="en-US" sz="3200" dirty="0" err="1"/>
              <a:t>jaumebp</a:t>
            </a:r>
            <a:endParaRPr lang="en-US" sz="3200" dirty="0"/>
          </a:p>
          <a:p>
            <a:endParaRPr lang="en-US" sz="3200" dirty="0"/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73DE9AD6-0632-3348-AFC6-F049ACD08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36078" y="5631706"/>
            <a:ext cx="3455922" cy="1226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F1E67E-9181-4048-9FA0-6D6DD3FEFC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5572897"/>
            <a:ext cx="3855309" cy="128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52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0E48B7-EDF0-C545-95CD-77E83292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warning system from environmental sensors for farm animals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2A1AA1-8548-4041-8622-1C7A2A893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108" y="1690688"/>
            <a:ext cx="8923638" cy="499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270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EC0386-790F-3949-B87D-905AA807F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Early warning system from environmental sensors for farm animals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E344C0-E9C7-CB4E-9000-450CC1132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831" y="1642134"/>
            <a:ext cx="6440338" cy="503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643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B9E55B-E6DA-224A-9E47-FF1B96DFA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5529"/>
            <a:ext cx="12192000" cy="522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599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Overview</a:t>
            </a:r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491054">
              <a:buSzPts val="2200"/>
            </a:pPr>
            <a:r>
              <a:rPr lang="en-GB" sz="2933" dirty="0"/>
              <a:t>Input data: Video cameras (e.g. CCTV) continuously monitoring the pen where the animals are</a:t>
            </a:r>
          </a:p>
          <a:p>
            <a:pPr indent="-491054">
              <a:buSzPts val="2200"/>
            </a:pPr>
            <a:endParaRPr lang="en-GB" sz="2933" dirty="0"/>
          </a:p>
          <a:p>
            <a:pPr indent="-491054">
              <a:buSzPts val="2200"/>
            </a:pPr>
            <a:r>
              <a:rPr lang="en-GB" sz="2933" dirty="0"/>
              <a:t>Transition away from pen-level treatment to individual-level</a:t>
            </a:r>
            <a:br>
              <a:rPr lang="en-GB" sz="2933" dirty="0"/>
            </a:br>
            <a:endParaRPr sz="2933" dirty="0"/>
          </a:p>
          <a:p>
            <a:pPr indent="-491054">
              <a:buSzPts val="2200"/>
            </a:pPr>
            <a:r>
              <a:rPr lang="en-GB" sz="2933" dirty="0"/>
              <a:t>Developed a system to localise &amp; track individual pigs</a:t>
            </a:r>
            <a:endParaRPr sz="2933" dirty="0"/>
          </a:p>
          <a:p>
            <a:pPr lvl="1" indent="-491054">
              <a:spcBef>
                <a:spcPts val="0"/>
              </a:spcBef>
              <a:buSzPts val="2200"/>
            </a:pPr>
            <a:r>
              <a:rPr lang="en-GB" dirty="0"/>
              <a:t>Without marking or tagging the pigs</a:t>
            </a:r>
            <a:br>
              <a:rPr lang="en-GB" sz="2933" dirty="0"/>
            </a:br>
            <a:endParaRPr sz="2933" dirty="0"/>
          </a:p>
          <a:p>
            <a:pPr indent="-491054">
              <a:buSzPts val="2200"/>
            </a:pPr>
            <a:r>
              <a:rPr lang="en-GB" sz="2933" dirty="0"/>
              <a:t>Extract behavioural metrics from individual pig tracks</a:t>
            </a:r>
            <a:br>
              <a:rPr lang="en-GB" sz="2933" dirty="0"/>
            </a:br>
            <a:endParaRPr sz="2933" dirty="0"/>
          </a:p>
          <a:p>
            <a:pPr indent="-491054">
              <a:buSzPts val="2200"/>
            </a:pPr>
            <a:r>
              <a:rPr lang="en-GB" sz="2933" dirty="0"/>
              <a:t>Use for individual-level assessment &amp; treatment</a:t>
            </a:r>
            <a:endParaRPr sz="2933" dirty="0"/>
          </a:p>
        </p:txBody>
      </p:sp>
    </p:spTree>
    <p:extLst>
      <p:ext uri="{BB962C8B-B14F-4D97-AF65-F5344CB8AC3E}">
        <p14:creationId xmlns:p14="http://schemas.microsoft.com/office/powerpoint/2010/main" val="2664178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Datasets</a:t>
            </a:r>
            <a:endParaRPr/>
          </a:p>
        </p:txBody>
      </p:sp>
      <p:grpSp>
        <p:nvGrpSpPr>
          <p:cNvPr id="79" name="Google Shape;79;p15"/>
          <p:cNvGrpSpPr/>
          <p:nvPr/>
        </p:nvGrpSpPr>
        <p:grpSpPr>
          <a:xfrm>
            <a:off x="1039151" y="1536567"/>
            <a:ext cx="3315772" cy="4948207"/>
            <a:chOff x="1118224" y="283725"/>
            <a:chExt cx="2090826" cy="4076400"/>
          </a:xfrm>
        </p:grpSpPr>
        <p:sp>
          <p:nvSpPr>
            <p:cNvPr id="80" name="Google Shape;80;p15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1D7E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1286355" y="302729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-GB" sz="1600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Bounding boxes of pigs in images</a:t>
              </a:r>
              <a:endPara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1234785" y="402828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-GB" sz="3467">
                  <a:solidFill>
                    <a:srgbClr val="1D7E74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Pig Detection</a:t>
              </a:r>
              <a:endParaRPr sz="3467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84" name="Google Shape;84;p15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name="adj1" fmla="val 34239"/>
                <a:gd name="adj2" fmla="val 5703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1127083" y="3501568"/>
              <a:ext cx="2030400" cy="7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609585" indent="-397923">
                <a:lnSpc>
                  <a:spcPct val="115000"/>
                </a:lnSpc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467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1,646 images</a:t>
              </a:r>
              <a:endParaRPr sz="14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609585" indent="-397923">
                <a:lnSpc>
                  <a:spcPct val="115000"/>
                </a:lnSpc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467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9,014 annotations</a:t>
              </a:r>
              <a:endParaRPr sz="14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6" name="Google Shape;86;p15"/>
          <p:cNvGrpSpPr/>
          <p:nvPr/>
        </p:nvGrpSpPr>
        <p:grpSpPr>
          <a:xfrm>
            <a:off x="4438109" y="1536567"/>
            <a:ext cx="3315772" cy="4948207"/>
            <a:chOff x="1118224" y="283725"/>
            <a:chExt cx="2090826" cy="4076400"/>
          </a:xfrm>
        </p:grpSpPr>
        <p:sp>
          <p:nvSpPr>
            <p:cNvPr id="87" name="Google Shape;87;p15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1D7E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256140" y="302729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-GB" sz="1600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Location of individual pigs across a video</a:t>
              </a:r>
              <a:endPara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name="adj1" fmla="val 34239"/>
                <a:gd name="adj2" fmla="val 5703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1148444" y="3558168"/>
              <a:ext cx="2030400" cy="7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609585" indent="-397923">
                <a:lnSpc>
                  <a:spcPct val="115000"/>
                </a:lnSpc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467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25 pig tracks</a:t>
              </a:r>
              <a:endParaRPr sz="14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609585" indent="-397923">
                <a:lnSpc>
                  <a:spcPct val="115000"/>
                </a:lnSpc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467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7.8 minute video @ 4 FPS</a:t>
              </a:r>
              <a:endParaRPr sz="14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609585" indent="-397923">
                <a:lnSpc>
                  <a:spcPct val="115000"/>
                </a:lnSpc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467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1,874 frames</a:t>
              </a:r>
              <a:endParaRPr sz="14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2" name="Google Shape;92;p15"/>
          <p:cNvGrpSpPr/>
          <p:nvPr/>
        </p:nvGrpSpPr>
        <p:grpSpPr>
          <a:xfrm>
            <a:off x="7837067" y="1536567"/>
            <a:ext cx="3315772" cy="4948207"/>
            <a:chOff x="1118224" y="283725"/>
            <a:chExt cx="2090826" cy="4076400"/>
          </a:xfrm>
        </p:grpSpPr>
        <p:sp>
          <p:nvSpPr>
            <p:cNvPr id="93" name="Google Shape;93;p15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1D7E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" name="Google Shape;95;p15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name="adj1" fmla="val 34239"/>
                <a:gd name="adj2" fmla="val 5703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1148428" y="3583105"/>
              <a:ext cx="2030400" cy="7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609585" indent="-397923">
                <a:lnSpc>
                  <a:spcPct val="115000"/>
                </a:lnSpc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467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25 pig identities</a:t>
              </a:r>
              <a:endParaRPr sz="14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609585" indent="-397923">
                <a:lnSpc>
                  <a:spcPct val="115000"/>
                </a:lnSpc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467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5,653 total images</a:t>
              </a:r>
              <a:endParaRPr sz="14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609585" indent="-397923">
                <a:lnSpc>
                  <a:spcPct val="115000"/>
                </a:lnSpc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467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Resized to 128 x 256</a:t>
              </a:r>
              <a:endParaRPr sz="146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7" name="Google Shape;97;p15"/>
          <p:cNvSpPr/>
          <p:nvPr/>
        </p:nvSpPr>
        <p:spPr>
          <a:xfrm>
            <a:off x="4590001" y="1639408"/>
            <a:ext cx="2878400" cy="8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3467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rPr>
              <a:t>Pig Tracking</a:t>
            </a:r>
            <a:endParaRPr sz="3467">
              <a:solidFill>
                <a:srgbClr val="1D7E74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8001819" y="1639408"/>
            <a:ext cx="2878400" cy="8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3467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rPr>
              <a:t>Pig Re-ID</a:t>
            </a:r>
            <a:endParaRPr sz="3467">
              <a:solidFill>
                <a:srgbClr val="1D7E74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8055733" y="4866957"/>
            <a:ext cx="2878400" cy="7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Sets of images of the same pig</a:t>
            </a:r>
            <a:endParaRPr sz="16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l="25743" t="9691" r="48432" b="44223"/>
          <a:stretch/>
        </p:blipFill>
        <p:spPr>
          <a:xfrm>
            <a:off x="1541432" y="2344534"/>
            <a:ext cx="2197133" cy="2197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9634" y="2387384"/>
            <a:ext cx="3187367" cy="2154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1518" y="2294608"/>
            <a:ext cx="2426833" cy="2268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40980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Implementation</a:t>
            </a:r>
            <a:endParaRPr/>
          </a:p>
        </p:txBody>
      </p:sp>
      <p:grpSp>
        <p:nvGrpSpPr>
          <p:cNvPr id="108" name="Google Shape;108;p16"/>
          <p:cNvGrpSpPr/>
          <p:nvPr/>
        </p:nvGrpSpPr>
        <p:grpSpPr>
          <a:xfrm>
            <a:off x="7627961" y="1790067"/>
            <a:ext cx="3082599" cy="3277535"/>
            <a:chOff x="3071457" y="2013875"/>
            <a:chExt cx="1944612" cy="1569600"/>
          </a:xfrm>
        </p:grpSpPr>
        <p:sp>
          <p:nvSpPr>
            <p:cNvPr id="109" name="Google Shape;109;p16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B774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" name="Google Shape;110;p16"/>
            <p:cNvSpPr txBox="1"/>
            <p:nvPr/>
          </p:nvSpPr>
          <p:spPr>
            <a:xfrm>
              <a:off x="3154869" y="2111175"/>
              <a:ext cx="1861200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2133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Behavioural Metric Extraction</a:t>
              </a:r>
              <a:endParaRPr sz="2133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1;p16"/>
            <p:cNvSpPr txBox="1"/>
            <p:nvPr/>
          </p:nvSpPr>
          <p:spPr>
            <a:xfrm>
              <a:off x="3231672" y="2436909"/>
              <a:ext cx="1707600" cy="99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2133"/>
                </a:spcAft>
              </a:pPr>
              <a: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Using the tracks from Deep SORT we extracted metrics about each pig’s activity: distance travelled, average speed, time spent idle</a:t>
              </a: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Uses metrics extracted from the Pig Tracking dataset</a:t>
              </a:r>
              <a:endParaRPr sz="13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2" name="Google Shape;112;p16"/>
          <p:cNvGrpSpPr/>
          <p:nvPr/>
        </p:nvGrpSpPr>
        <p:grpSpPr>
          <a:xfrm>
            <a:off x="4549165" y="1790068"/>
            <a:ext cx="3082580" cy="3277889"/>
            <a:chOff x="1126863" y="2013875"/>
            <a:chExt cx="1944600" cy="1569770"/>
          </a:xfrm>
        </p:grpSpPr>
        <p:sp>
          <p:nvSpPr>
            <p:cNvPr id="113" name="Google Shape;113;p16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E945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" name="Google Shape;114;p16"/>
            <p:cNvSpPr txBox="1"/>
            <p:nvPr/>
          </p:nvSpPr>
          <p:spPr>
            <a:xfrm>
              <a:off x="1376802" y="212613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2133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Deep SORT</a:t>
              </a:r>
              <a:endParaRPr sz="2133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16"/>
            <p:cNvSpPr txBox="1"/>
            <p:nvPr/>
          </p:nvSpPr>
          <p:spPr>
            <a:xfrm>
              <a:off x="1309319" y="2437645"/>
              <a:ext cx="1591800" cy="114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2133"/>
                </a:spcAft>
              </a:pPr>
              <a: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Uses the trajectory and visual appearance of detected objects to track each of them between frames</a:t>
              </a: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333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Uses the Pig Tracking &amp; Re-ID datasets</a:t>
              </a:r>
              <a:endParaRPr sz="13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" name="Google Shape;116;p16"/>
          <p:cNvGrpSpPr/>
          <p:nvPr/>
        </p:nvGrpSpPr>
        <p:grpSpPr>
          <a:xfrm>
            <a:off x="1481429" y="1790067"/>
            <a:ext cx="3082580" cy="3277535"/>
            <a:chOff x="3071457" y="2013875"/>
            <a:chExt cx="1944600" cy="1569600"/>
          </a:xfrm>
        </p:grpSpPr>
        <p:sp>
          <p:nvSpPr>
            <p:cNvPr id="117" name="Google Shape;117;p16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619B4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" name="Google Shape;118;p16"/>
            <p:cNvSpPr txBox="1"/>
            <p:nvPr/>
          </p:nvSpPr>
          <p:spPr>
            <a:xfrm>
              <a:off x="3259402" y="2126135"/>
              <a:ext cx="1451700" cy="459900"/>
            </a:xfrm>
            <a:prstGeom prst="rect">
              <a:avLst/>
            </a:prstGeom>
            <a:solidFill>
              <a:srgbClr val="619B48"/>
            </a:solidFill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2133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Faster R-CNN</a:t>
              </a:r>
              <a:endParaRPr sz="2133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16"/>
            <p:cNvSpPr txBox="1"/>
            <p:nvPr/>
          </p:nvSpPr>
          <p:spPr>
            <a:xfrm>
              <a:off x="3071473" y="2425194"/>
              <a:ext cx="1814700" cy="1114200"/>
            </a:xfrm>
            <a:prstGeom prst="rect">
              <a:avLst/>
            </a:prstGeom>
            <a:solidFill>
              <a:srgbClr val="619B48"/>
            </a:solidFill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2133"/>
                </a:spcAft>
              </a:pPr>
              <a: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 object detection method for localising and classifying objects within in an image</a:t>
              </a: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Uses the Pig Detection dataset</a:t>
              </a:r>
              <a:endParaRPr sz="13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" name="Google Shape;120;p16"/>
          <p:cNvGrpSpPr/>
          <p:nvPr/>
        </p:nvGrpSpPr>
        <p:grpSpPr>
          <a:xfrm>
            <a:off x="4358297" y="3172527"/>
            <a:ext cx="412760" cy="408496"/>
            <a:chOff x="3157188" y="909150"/>
            <a:chExt cx="470400" cy="470400"/>
          </a:xfrm>
        </p:grpSpPr>
        <p:sp>
          <p:nvSpPr>
            <p:cNvPr id="121" name="Google Shape;121;p16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rgbClr val="0E945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23" name="Google Shape;123;p16"/>
          <p:cNvGrpSpPr/>
          <p:nvPr/>
        </p:nvGrpSpPr>
        <p:grpSpPr>
          <a:xfrm>
            <a:off x="7449064" y="3172527"/>
            <a:ext cx="412760" cy="408496"/>
            <a:chOff x="3157188" y="909150"/>
            <a:chExt cx="470400" cy="470400"/>
          </a:xfrm>
        </p:grpSpPr>
        <p:sp>
          <p:nvSpPr>
            <p:cNvPr id="124" name="Google Shape;124;p16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rgbClr val="0E945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13634FB-9F6B-AD46-8097-9F8087F36857}"/>
              </a:ext>
            </a:extLst>
          </p:cNvPr>
          <p:cNvSpPr/>
          <p:nvPr/>
        </p:nvSpPr>
        <p:spPr>
          <a:xfrm>
            <a:off x="0" y="6291421"/>
            <a:ext cx="116843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Faster R-CNN: Towards Real-Time Object Detection with Region Proposal Networks - </a:t>
            </a:r>
            <a:r>
              <a:rPr lang="en-GB" b="1" dirty="0">
                <a:hlinkClick r:id="rId3"/>
              </a:rPr>
              <a:t>https://arxiv.org/abs/1506.01497</a:t>
            </a:r>
            <a:r>
              <a:rPr lang="en-GB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657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64BB1-CADE-AC40-BFCE-94CD694C3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Faster R-CNN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5C88E-3BC3-5D46-B337-18017D233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88433"/>
            <a:ext cx="4744733" cy="4403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The output of these network is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A series of rectangles for the detected objects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A predicted class for each object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network is split in two parts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The region proposal network, focusing only in placing bounding boxes around “potentially interesting” objects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The network that predicts the actual identity of the objects by focusing on the parts of the image that concentrate most </a:t>
            </a:r>
            <a:r>
              <a:rPr lang="en-US" sz="1800" dirty="0" err="1"/>
              <a:t>RoI</a:t>
            </a:r>
            <a:r>
              <a:rPr lang="en-US" sz="1800" dirty="0"/>
              <a:t>.</a:t>
            </a:r>
          </a:p>
        </p:txBody>
      </p:sp>
      <p:pic>
        <p:nvPicPr>
          <p:cNvPr id="1026" name="Picture 2" descr="https://miro.medium.com/max/2008/1*tTqg3W165itg-LVRFxHJfA.jpeg">
            <a:extLst>
              <a:ext uri="{FF2B5EF4-FFF2-40B4-BE49-F238E27FC236}">
                <a16:creationId xmlns:a16="http://schemas.microsoft.com/office/drawing/2014/main" id="{F5D9669A-8ECC-CD4D-99E1-E86F43813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333" y="593367"/>
            <a:ext cx="6819849" cy="570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C8296DF-059D-7447-8C0A-56F8AC6072CD}"/>
              </a:ext>
            </a:extLst>
          </p:cNvPr>
          <p:cNvSpPr/>
          <p:nvPr/>
        </p:nvSpPr>
        <p:spPr>
          <a:xfrm>
            <a:off x="33162" y="6297481"/>
            <a:ext cx="106571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/fast-r-cnn-for-object-detection-a-technical-summary-a0ff94faa022</a:t>
            </a:r>
          </a:p>
        </p:txBody>
      </p:sp>
    </p:spTree>
    <p:extLst>
      <p:ext uri="{BB962C8B-B14F-4D97-AF65-F5344CB8AC3E}">
        <p14:creationId xmlns:p14="http://schemas.microsoft.com/office/powerpoint/2010/main" val="4284594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Full Workflow</a:t>
            </a:r>
            <a:endParaRPr/>
          </a:p>
        </p:txBody>
      </p:sp>
      <p:grpSp>
        <p:nvGrpSpPr>
          <p:cNvPr id="131" name="Google Shape;131;p17"/>
          <p:cNvGrpSpPr/>
          <p:nvPr/>
        </p:nvGrpSpPr>
        <p:grpSpPr>
          <a:xfrm>
            <a:off x="-167" y="2698152"/>
            <a:ext cx="2952800" cy="4290181"/>
            <a:chOff x="0" y="1189989"/>
            <a:chExt cx="2214600" cy="3217636"/>
          </a:xfrm>
        </p:grpSpPr>
        <p:sp>
          <p:nvSpPr>
            <p:cNvPr id="132" name="Google Shape;132;p17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name="adj" fmla="val 50000"/>
              </a:avLst>
            </a:prstGeom>
            <a:solidFill>
              <a:srgbClr val="155B5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Label Training</a:t>
              </a:r>
              <a:br>
                <a:rPr lang="en-GB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" name="Google Shape;133;p17"/>
            <p:cNvSpPr txBox="1"/>
            <p:nvPr/>
          </p:nvSpPr>
          <p:spPr>
            <a:xfrm>
              <a:off x="2950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GB" sz="1467">
                  <a:latin typeface="Roboto"/>
                  <a:ea typeface="Roboto"/>
                  <a:cs typeface="Roboto"/>
                  <a:sym typeface="Roboto"/>
                </a:rPr>
                <a:t>• Draw regions of interest around each pig</a:t>
              </a:r>
              <a:br>
                <a:rPr lang="en-GB" sz="1467"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467"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467">
                  <a:latin typeface="Roboto"/>
                  <a:ea typeface="Roboto"/>
                  <a:cs typeface="Roboto"/>
                  <a:sym typeface="Roboto"/>
                </a:rPr>
                <a:t>• Assign an ID to each pig</a:t>
              </a:r>
              <a:endParaRPr sz="1467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" name="Google Shape;134;p17"/>
          <p:cNvGrpSpPr/>
          <p:nvPr/>
        </p:nvGrpSpPr>
        <p:grpSpPr>
          <a:xfrm>
            <a:off x="2450933" y="2697867"/>
            <a:ext cx="2752000" cy="4290467"/>
            <a:chOff x="1838325" y="1189775"/>
            <a:chExt cx="2064000" cy="3217850"/>
          </a:xfrm>
        </p:grpSpPr>
        <p:sp>
          <p:nvSpPr>
            <p:cNvPr id="135" name="Google Shape;135;p17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Faster R-CNN</a:t>
              </a:r>
              <a:endPara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" name="Google Shape;136;p17"/>
            <p:cNvSpPr txBox="1"/>
            <p:nvPr/>
          </p:nvSpPr>
          <p:spPr>
            <a:xfrm>
              <a:off x="20172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GB" sz="1467">
                  <a:latin typeface="Roboto"/>
                  <a:ea typeface="Roboto"/>
                  <a:cs typeface="Roboto"/>
                  <a:sym typeface="Roboto"/>
                </a:rPr>
                <a:t>• Faster R-CNN pretrained on ImageNet, then trained on Pascal VOC 2007 datasets</a:t>
              </a:r>
              <a:endParaRPr sz="1467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115000"/>
                </a:lnSpc>
              </a:pPr>
              <a:endParaRPr sz="1467" b="1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115000"/>
                </a:lnSpc>
              </a:pPr>
              <a:r>
                <a:rPr lang="en-GB" sz="1467" b="1">
                  <a:latin typeface="Roboto"/>
                  <a:ea typeface="Roboto"/>
                  <a:cs typeface="Roboto"/>
                  <a:sym typeface="Roboto"/>
                </a:rPr>
                <a:t>•</a:t>
              </a:r>
              <a:r>
                <a:rPr lang="en-GB" sz="1467">
                  <a:latin typeface="Roboto"/>
                  <a:ea typeface="Roboto"/>
                  <a:cs typeface="Roboto"/>
                  <a:sym typeface="Roboto"/>
                </a:rPr>
                <a:t> Faster R-CNN trained on pig detection dataset using transfer learning</a:t>
              </a:r>
              <a:endParaRPr sz="1467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7" name="Google Shape;137;p17"/>
          <p:cNvGrpSpPr/>
          <p:nvPr/>
        </p:nvGrpSpPr>
        <p:grpSpPr>
          <a:xfrm>
            <a:off x="4688833" y="2697867"/>
            <a:ext cx="2752000" cy="4290467"/>
            <a:chOff x="3516750" y="1189775"/>
            <a:chExt cx="2064000" cy="3217850"/>
          </a:xfrm>
        </p:grpSpPr>
        <p:sp>
          <p:nvSpPr>
            <p:cNvPr id="138" name="Google Shape;138;p17"/>
            <p:cNvSpPr/>
            <p:nvPr/>
          </p:nvSpPr>
          <p:spPr>
            <a:xfrm>
              <a:off x="3516750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Deep SORT</a:t>
              </a:r>
              <a:endPara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p17"/>
            <p:cNvSpPr txBox="1"/>
            <p:nvPr/>
          </p:nvSpPr>
          <p:spPr>
            <a:xfrm>
              <a:off x="3739450" y="2057125"/>
              <a:ext cx="16821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GB" sz="1467">
                  <a:latin typeface="Roboto"/>
                  <a:ea typeface="Roboto"/>
                  <a:cs typeface="Roboto"/>
                  <a:sym typeface="Roboto"/>
                </a:rPr>
                <a:t>• Deep SORT trained to re-identify humans using visual appearance (MARS dataset)</a:t>
              </a:r>
              <a:endParaRPr sz="1467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115000"/>
                </a:lnSpc>
              </a:pPr>
              <a:endParaRPr sz="1467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115000"/>
                </a:lnSpc>
              </a:pPr>
              <a:r>
                <a:rPr lang="en-GB" sz="1467">
                  <a:latin typeface="Roboto"/>
                  <a:ea typeface="Roboto"/>
                  <a:cs typeface="Roboto"/>
                  <a:sym typeface="Roboto"/>
                </a:rPr>
                <a:t>• Deep SORT trained to re-identify pigs based on visual appearance using Pig Re-ID dataset</a:t>
              </a:r>
              <a:endParaRPr sz="1467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0" name="Google Shape;140;p17"/>
          <p:cNvGrpSpPr/>
          <p:nvPr/>
        </p:nvGrpSpPr>
        <p:grpSpPr>
          <a:xfrm>
            <a:off x="9053767" y="2697867"/>
            <a:ext cx="3138400" cy="4290467"/>
            <a:chOff x="6790450" y="1189775"/>
            <a:chExt cx="2353800" cy="3217850"/>
          </a:xfrm>
        </p:grpSpPr>
        <p:sp>
          <p:nvSpPr>
            <p:cNvPr id="141" name="Google Shape;141;p17"/>
            <p:cNvSpPr/>
            <p:nvPr/>
          </p:nvSpPr>
          <p:spPr>
            <a:xfrm>
              <a:off x="6790450" y="1189775"/>
              <a:ext cx="2353800" cy="669000"/>
            </a:xfrm>
            <a:prstGeom prst="chevron">
              <a:avLst>
                <a:gd name="adj" fmla="val 50000"/>
              </a:avLst>
            </a:prstGeom>
            <a:solidFill>
              <a:srgbClr val="249C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sz="2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Extract Behaviours from tracks</a:t>
              </a:r>
              <a:endParaRPr sz="2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2" name="Google Shape;142;p17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GB" sz="1467">
                  <a:latin typeface="Roboto"/>
                  <a:ea typeface="Roboto"/>
                  <a:cs typeface="Roboto"/>
                  <a:sym typeface="Roboto"/>
                </a:rPr>
                <a:t>• Individual behaviour metrics are extracted from the tracks</a:t>
              </a:r>
              <a:br>
                <a:rPr lang="en-GB" sz="1467">
                  <a:latin typeface="Roboto"/>
                  <a:ea typeface="Roboto"/>
                  <a:cs typeface="Roboto"/>
                  <a:sym typeface="Roboto"/>
                </a:rPr>
              </a:br>
              <a:endParaRPr sz="1467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115000"/>
                </a:lnSpc>
              </a:pPr>
              <a:r>
                <a:rPr lang="en-GB" sz="1467">
                  <a:latin typeface="Roboto"/>
                  <a:ea typeface="Roboto"/>
                  <a:cs typeface="Roboto"/>
                  <a:sym typeface="Roboto"/>
                </a:rPr>
                <a:t>• These are evaluated against the ground truth tracks</a:t>
              </a:r>
              <a:endParaRPr sz="1467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3" name="Google Shape;143;p17"/>
          <p:cNvGrpSpPr/>
          <p:nvPr/>
        </p:nvGrpSpPr>
        <p:grpSpPr>
          <a:xfrm>
            <a:off x="6926967" y="2697867"/>
            <a:ext cx="2752000" cy="4290467"/>
            <a:chOff x="5195350" y="1189775"/>
            <a:chExt cx="2064000" cy="3217850"/>
          </a:xfrm>
        </p:grpSpPr>
        <p:sp>
          <p:nvSpPr>
            <p:cNvPr id="144" name="Google Shape;144;p17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rgbClr val="1F887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sz="2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Apply to Test Dataset</a:t>
              </a:r>
              <a:endParaRPr sz="2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5" name="Google Shape;145;p17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GB" sz="1467">
                  <a:latin typeface="Roboto"/>
                  <a:ea typeface="Roboto"/>
                  <a:cs typeface="Roboto"/>
                  <a:sym typeface="Roboto"/>
                </a:rPr>
                <a:t>• Faster R-CNN &amp; Deep SORT are applied to the Pig Tracking dataset</a:t>
              </a:r>
              <a:endParaRPr sz="1467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3232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/>
          <p:nvPr/>
        </p:nvSpPr>
        <p:spPr>
          <a:xfrm>
            <a:off x="824600" y="1536567"/>
            <a:ext cx="3360400" cy="46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4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Overall</a:t>
            </a:r>
            <a:endParaRPr sz="24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	0.901 mAP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Many pigs</a:t>
            </a:r>
            <a:br>
              <a:rPr lang="en-GB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&gt;10  pigs in image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609585"/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0.905 mAP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GB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Densely packed</a:t>
            </a:r>
            <a:br>
              <a:rPr lang="en-GB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 or more overlapping pigs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609585"/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0.906 mAP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GB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Overexposed</a:t>
            </a:r>
            <a:br>
              <a:rPr lang="en-GB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Bright sunlight distorts the image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GB" sz="1067" i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(manually selected)</a:t>
            </a:r>
            <a:endParaRPr sz="1067" i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609585"/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0.906 mAP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GB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Low-light</a:t>
            </a:r>
            <a:br>
              <a:rPr lang="en-GB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Average pig brightness &lt; 100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609585"/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0.850 mAP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Results - Detection</a:t>
            </a:r>
            <a:endParaRPr/>
          </a:p>
        </p:txBody>
      </p:sp>
      <p:grpSp>
        <p:nvGrpSpPr>
          <p:cNvPr id="152" name="Google Shape;152;p18"/>
          <p:cNvGrpSpPr/>
          <p:nvPr/>
        </p:nvGrpSpPr>
        <p:grpSpPr>
          <a:xfrm>
            <a:off x="4723768" y="1993600"/>
            <a:ext cx="7468233" cy="3715133"/>
            <a:chOff x="3507250" y="1281725"/>
            <a:chExt cx="5601175" cy="2786350"/>
          </a:xfrm>
        </p:grpSpPr>
        <p:pic>
          <p:nvPicPr>
            <p:cNvPr id="153" name="Google Shape;153;p18"/>
            <p:cNvPicPr preferRelativeResize="0"/>
            <p:nvPr/>
          </p:nvPicPr>
          <p:blipFill rotWithShape="1">
            <a:blip r:embed="rId3">
              <a:alphaModFix/>
            </a:blip>
            <a:srcRect t="50082" r="50607"/>
            <a:stretch/>
          </p:blipFill>
          <p:spPr>
            <a:xfrm>
              <a:off x="4929305" y="2674900"/>
              <a:ext cx="2757060" cy="1393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" name="Google Shape;154;p18"/>
            <p:cNvPicPr preferRelativeResize="0"/>
            <p:nvPr/>
          </p:nvPicPr>
          <p:blipFill rotWithShape="1">
            <a:blip r:embed="rId3">
              <a:alphaModFix/>
            </a:blip>
            <a:srcRect b="50253"/>
            <a:stretch/>
          </p:blipFill>
          <p:spPr>
            <a:xfrm>
              <a:off x="3507250" y="1281725"/>
              <a:ext cx="5601175" cy="139317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815782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Results - Detection</a:t>
            </a:r>
            <a:endParaRPr/>
          </a:p>
        </p:txBody>
      </p:sp>
      <p:pic>
        <p:nvPicPr>
          <p:cNvPr id="160" name="Google Shape;16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351" y="1434700"/>
            <a:ext cx="9263303" cy="5210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7575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97A36-D753-BD4F-87B2-3DC509127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3CC42-8797-3748-B60A-3D5F58DF8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case studies of deep learning applied to different areas, from some of the work of my team</a:t>
            </a:r>
          </a:p>
          <a:p>
            <a:pPr lvl="1"/>
            <a:r>
              <a:rPr lang="en-US" dirty="0"/>
              <a:t>Precision farming</a:t>
            </a:r>
          </a:p>
          <a:p>
            <a:pPr lvl="1"/>
            <a:r>
              <a:rPr lang="en-US" dirty="0" err="1"/>
              <a:t>Characterisation</a:t>
            </a:r>
            <a:r>
              <a:rPr lang="en-US" dirty="0"/>
              <a:t> of human social interaction from wearables</a:t>
            </a:r>
          </a:p>
        </p:txBody>
      </p:sp>
    </p:spTree>
    <p:extLst>
      <p:ext uri="{BB962C8B-B14F-4D97-AF65-F5344CB8AC3E}">
        <p14:creationId xmlns:p14="http://schemas.microsoft.com/office/powerpoint/2010/main" val="26244909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Results - Tracking</a:t>
            </a:r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body" idx="1"/>
          </p:nvPr>
        </p:nvSpPr>
        <p:spPr>
          <a:xfrm>
            <a:off x="415600" y="2427213"/>
            <a:ext cx="5333200" cy="2925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448722">
              <a:buSzPts val="1700"/>
            </a:pPr>
            <a:r>
              <a:rPr lang="en-GB" sz="2267"/>
              <a:t>MOTA 0.95</a:t>
            </a:r>
            <a:endParaRPr sz="2267"/>
          </a:p>
          <a:p>
            <a:pPr lvl="1" indent="-440256">
              <a:spcBef>
                <a:spcPts val="0"/>
              </a:spcBef>
              <a:buSzPts val="1600"/>
            </a:pPr>
            <a:r>
              <a:rPr lang="en-GB" sz="1867" i="1"/>
              <a:t>How well we track multiple pigs</a:t>
            </a:r>
            <a:br>
              <a:rPr lang="en-GB" sz="2133"/>
            </a:br>
            <a:br>
              <a:rPr lang="en-GB" sz="2133"/>
            </a:br>
            <a:endParaRPr sz="2133"/>
          </a:p>
          <a:p>
            <a:pPr indent="-448722">
              <a:buSzPts val="1700"/>
            </a:pPr>
            <a:r>
              <a:rPr lang="en-GB" sz="2267"/>
              <a:t>IDF1 0.73</a:t>
            </a:r>
            <a:endParaRPr sz="2267"/>
          </a:p>
          <a:p>
            <a:pPr lvl="1">
              <a:spcBef>
                <a:spcPts val="0"/>
              </a:spcBef>
            </a:pPr>
            <a:r>
              <a:rPr lang="en-GB" sz="1867" i="1"/>
              <a:t>How well we retain IDs of individual pigs</a:t>
            </a:r>
            <a:endParaRPr/>
          </a:p>
        </p:txBody>
      </p:sp>
      <p:pic>
        <p:nvPicPr>
          <p:cNvPr id="167" name="Google Shape;1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136" y="1792683"/>
            <a:ext cx="6255899" cy="4194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4928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Results - Behaviour Extraction</a:t>
            </a:r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body" idx="1"/>
          </p:nvPr>
        </p:nvSpPr>
        <p:spPr>
          <a:xfrm>
            <a:off x="415600" y="2262600"/>
            <a:ext cx="3902800" cy="313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440256">
              <a:lnSpc>
                <a:spcPct val="115000"/>
              </a:lnSpc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en-GB" sz="2133"/>
              <a:t>Total Distance Travelled</a:t>
            </a:r>
            <a:br>
              <a:rPr lang="en-GB" sz="2133"/>
            </a:br>
            <a:r>
              <a:rPr lang="en-GB" sz="2133" b="1"/>
              <a:t>0.015 MSE</a:t>
            </a:r>
            <a:br>
              <a:rPr lang="en-GB" sz="2133"/>
            </a:br>
            <a:endParaRPr sz="2133"/>
          </a:p>
          <a:p>
            <a:pPr indent="-440256">
              <a:lnSpc>
                <a:spcPct val="115000"/>
              </a:lnSpc>
              <a:buSzPts val="1600"/>
            </a:pPr>
            <a:r>
              <a:rPr lang="en-GB" sz="2133"/>
              <a:t>Time Spent Idle</a:t>
            </a:r>
            <a:br>
              <a:rPr lang="en-GB" sz="2133"/>
            </a:br>
            <a:r>
              <a:rPr lang="en-GB" sz="2133" b="1"/>
              <a:t>0.008 MSE</a:t>
            </a:r>
            <a:br>
              <a:rPr lang="en-GB" sz="2133"/>
            </a:br>
            <a:endParaRPr sz="2133"/>
          </a:p>
          <a:p>
            <a:pPr indent="-440256">
              <a:lnSpc>
                <a:spcPct val="115000"/>
              </a:lnSpc>
              <a:buSzPts val="1600"/>
            </a:pPr>
            <a:r>
              <a:rPr lang="en-GB" sz="2133"/>
              <a:t>Average Speed</a:t>
            </a:r>
            <a:br>
              <a:rPr lang="en-GB" sz="2133"/>
            </a:br>
            <a:r>
              <a:rPr lang="en-GB" sz="2133" b="1"/>
              <a:t>0.008 MSE</a:t>
            </a:r>
            <a:endParaRPr sz="2133" b="1"/>
          </a:p>
        </p:txBody>
      </p:sp>
      <p:pic>
        <p:nvPicPr>
          <p:cNvPr id="174" name="Google Shape;17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400" y="1924385"/>
            <a:ext cx="7616067" cy="38080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9261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205115-A80E-224B-8396-4B46B55EC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864506"/>
            <a:ext cx="11455858" cy="475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5563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F523E-FFA6-2440-8AAB-BCDE28EFF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Aims &amp; Objectives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01108E4-ED45-4644-AC1A-1F5849225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GB" sz="2000" b="1" dirty="0"/>
              <a:t>Monitoring and assessing the different aspects of Social interaction in naturalistic setting environments using a wearable device.</a:t>
            </a:r>
            <a:endParaRPr lang="en-GB" sz="2000" dirty="0"/>
          </a:p>
          <a:p>
            <a:pPr lvl="1"/>
            <a:r>
              <a:rPr lang="en-GB" sz="2000" dirty="0"/>
              <a:t>There is a close connection between behaviour and wider social interactions</a:t>
            </a:r>
          </a:p>
          <a:p>
            <a:pPr lvl="1"/>
            <a:r>
              <a:rPr lang="en-GB" sz="2000" dirty="0"/>
              <a:t>To capture “naturalistic” settings technology has to be unobtrusive</a:t>
            </a:r>
          </a:p>
        </p:txBody>
      </p:sp>
      <p:pic>
        <p:nvPicPr>
          <p:cNvPr id="7" name="Picture 6" descr="A group of people in different colors&#10;&#10;Description automatically generated">
            <a:extLst>
              <a:ext uri="{FF2B5EF4-FFF2-40B4-BE49-F238E27FC236}">
                <a16:creationId xmlns:a16="http://schemas.microsoft.com/office/drawing/2014/main" id="{402288D8-62C0-014A-8FBF-D25D586264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7319" r="1" b="14179"/>
          <a:stretch/>
        </p:blipFill>
        <p:spPr>
          <a:xfrm>
            <a:off x="3246711" y="3544352"/>
            <a:ext cx="2570850" cy="2632611"/>
          </a:xfrm>
          <a:prstGeom prst="rect">
            <a:avLst/>
          </a:prstGeom>
          <a:effectLst>
            <a:softEdge rad="0"/>
          </a:effectLst>
        </p:spPr>
      </p:pic>
      <p:pic>
        <p:nvPicPr>
          <p:cNvPr id="6" name="Picture 5" descr="A close up of a toy&#10;&#10;Description automatically generated">
            <a:extLst>
              <a:ext uri="{FF2B5EF4-FFF2-40B4-BE49-F238E27FC236}">
                <a16:creationId xmlns:a16="http://schemas.microsoft.com/office/drawing/2014/main" id="{0450C5FE-3EA2-A145-A003-8EA8B45747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1" b="16906"/>
          <a:stretch/>
        </p:blipFill>
        <p:spPr>
          <a:xfrm>
            <a:off x="5817560" y="3405579"/>
            <a:ext cx="3075174" cy="2809499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6056551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Study device 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5116286" cy="4351338"/>
          </a:xfrm>
        </p:spPr>
        <p:txBody>
          <a:bodyPr anchor="t">
            <a:normAutofit/>
          </a:bodyPr>
          <a:lstStyle/>
          <a:p>
            <a:r>
              <a:rPr lang="en-US" sz="1900" dirty="0"/>
              <a:t>WAM (Wearable </a:t>
            </a:r>
            <a:r>
              <a:rPr lang="en-US" sz="1900" dirty="0" err="1"/>
              <a:t>Acustic</a:t>
            </a:r>
            <a:r>
              <a:rPr lang="en-US" sz="1900" dirty="0"/>
              <a:t> Monitor) is a stand-alone, wrist-mounted device</a:t>
            </a:r>
            <a:r>
              <a:rPr lang="is-IS" sz="1900" dirty="0"/>
              <a:t>…</a:t>
            </a:r>
            <a:endParaRPr lang="en-US" sz="1900" dirty="0"/>
          </a:p>
          <a:p>
            <a:r>
              <a:rPr lang="en-US" sz="1900" dirty="0"/>
              <a:t>Microphone (8KHz)</a:t>
            </a:r>
          </a:p>
          <a:p>
            <a:r>
              <a:rPr lang="en-US" sz="1900" dirty="0"/>
              <a:t>Tri-axial Accelerometer (50Hz)</a:t>
            </a:r>
          </a:p>
          <a:p>
            <a:r>
              <a:rPr lang="en-US" sz="1900" dirty="0"/>
              <a:t>Internal storage</a:t>
            </a:r>
          </a:p>
          <a:p>
            <a:r>
              <a:rPr lang="en-US" sz="1900" dirty="0"/>
              <a:t>Lithium ion battery</a:t>
            </a:r>
          </a:p>
          <a:p>
            <a:pPr lvl="1"/>
            <a:r>
              <a:rPr lang="en-US" sz="1900" dirty="0"/>
              <a:t> duration of seven days of continuous unobtrusive data capture</a:t>
            </a:r>
          </a:p>
          <a:p>
            <a:endParaRPr lang="en-US" sz="1900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22F896-40B5-4ADD-8801-0D06FADFA095}" type="slidenum">
              <a:rPr lang="en-US" sz="1100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24</a:t>
            </a:fld>
            <a:endParaRPr lang="en-US" sz="1100">
              <a:solidFill>
                <a:schemeClr val="tx1"/>
              </a:solidFill>
            </a:endParaRPr>
          </a:p>
        </p:txBody>
      </p:sp>
      <p:pic>
        <p:nvPicPr>
          <p:cNvPr id="9" name="Picture 8" descr="C:\Users\Nds47\AppData\Local\Microsoft\Windows\Temporary Internet Files\Content.Word\wrist shot.jpg"/>
          <p:cNvPicPr/>
          <p:nvPr/>
        </p:nvPicPr>
        <p:blipFill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08609" y="1321820"/>
            <a:ext cx="4319363" cy="3935980"/>
          </a:xfrm>
          <a:prstGeom prst="rect">
            <a:avLst/>
          </a:prstGeom>
          <a:noFill/>
          <a:effectLst>
            <a:softEdge rad="0"/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D5AFB98-B1BE-554D-857D-714D5C6C85C0}"/>
              </a:ext>
            </a:extLst>
          </p:cNvPr>
          <p:cNvSpPr/>
          <p:nvPr/>
        </p:nvSpPr>
        <p:spPr>
          <a:xfrm>
            <a:off x="-40513" y="6402037"/>
            <a:ext cx="5366405" cy="4648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b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https://github.com/digitalinteraction/openmovement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544445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AED4FA-6FCF-A340-8301-448369372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700" dirty="0"/>
              <a:t>Speech Detection in Naturalistic Environments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D3C2A90-E680-7847-AE17-94DD7F991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000" dirty="0"/>
              <a:t>Also called voice activity detection (VAD)</a:t>
            </a:r>
          </a:p>
          <a:p>
            <a:pPr marL="171450" indent="-171450">
              <a:buFontTx/>
              <a:buChar char="-"/>
            </a:pPr>
            <a:r>
              <a:rPr lang="en-US" sz="2000" dirty="0"/>
              <a:t> VAD: </a:t>
            </a:r>
            <a:r>
              <a:rPr lang="en-US" altLang="en-US" sz="2000" dirty="0"/>
              <a:t>Determine whether speech is present in a particular audio signal</a:t>
            </a:r>
          </a:p>
          <a:p>
            <a:pPr marL="171450" indent="-171450">
              <a:spcBef>
                <a:spcPts val="0"/>
              </a:spcBef>
              <a:buFontTx/>
              <a:buChar char="-"/>
              <a:defRPr/>
            </a:pPr>
            <a:r>
              <a:rPr lang="en-US" sz="2000" dirty="0"/>
              <a:t>Issues: </a:t>
            </a:r>
            <a:r>
              <a:rPr lang="en-US" altLang="en-US" sz="2000" dirty="0"/>
              <a:t>loud noise classified as speech and soft speech classified as noise</a:t>
            </a:r>
            <a:endParaRPr lang="en-US" altLang="en-US" sz="20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735524-1914-FA40-987E-0DB6EE861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559" y="3182434"/>
            <a:ext cx="5652162" cy="312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0239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6EF30-A185-274A-80DC-35A830579660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 dirty="0" err="1">
                <a:latin typeface="+mj-lt"/>
                <a:ea typeface="+mj-ea"/>
                <a:cs typeface="+mj-cs"/>
              </a:rPr>
              <a:t>NatSpeech</a:t>
            </a:r>
            <a:r>
              <a:rPr lang="en-US" sz="3700" kern="1200" dirty="0">
                <a:latin typeface="+mj-lt"/>
                <a:ea typeface="+mj-ea"/>
                <a:cs typeface="+mj-cs"/>
              </a:rPr>
              <a:t>: Network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65E6E-9139-CA4C-A51F-43EDDE94D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82BFFA-0BA2-C241-9798-BA69A3EBD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743" y="1518832"/>
            <a:ext cx="5736088" cy="4658131"/>
          </a:xfrm>
          <a:prstGeom prst="rect">
            <a:avLst/>
          </a:prstGeom>
          <a:ln w="9525"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18AA66-6532-214C-A05D-BDD18B2C5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171" y="1803196"/>
            <a:ext cx="4038599" cy="408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189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88C5-3024-8046-96EB-ED3E758C1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>
                <a:latin typeface="+mj-lt"/>
                <a:ea typeface="+mj-ea"/>
                <a:cs typeface="+mj-cs"/>
              </a:rPr>
              <a:t>Bi-Directional Recurrent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E303C-2614-7841-8E4B-0B9D73B69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74771" cy="4351338"/>
          </a:xfrm>
        </p:spPr>
        <p:txBody>
          <a:bodyPr/>
          <a:lstStyle/>
          <a:p>
            <a:r>
              <a:rPr lang="en-US" dirty="0"/>
              <a:t>A variant of RNNs in which the time series is passed twice through each layer</a:t>
            </a:r>
          </a:p>
          <a:p>
            <a:pPr lvl="1"/>
            <a:r>
              <a:rPr lang="en-US" dirty="0"/>
              <a:t>A forward pass (start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end)</a:t>
            </a:r>
          </a:p>
          <a:p>
            <a:pPr lvl="1"/>
            <a:r>
              <a:rPr lang="en-US" dirty="0"/>
              <a:t>A backwards pass (end </a:t>
            </a:r>
            <a:r>
              <a:rPr lang="en-US" dirty="0">
                <a:sym typeface="Wingdings" pitchFamily="2" charset="2"/>
              </a:rPr>
              <a:t> start)</a:t>
            </a:r>
          </a:p>
          <a:p>
            <a:r>
              <a:rPr lang="en-US" dirty="0">
                <a:sym typeface="Wingdings" pitchFamily="2" charset="2"/>
              </a:rPr>
              <a:t>The output of the bidirectional layer combines information extracted from both passes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8492C3-6663-D74B-B6B0-ABEEE38CB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655" y="2245233"/>
            <a:ext cx="5017318" cy="3512122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35589268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AED4FA-6FCF-A340-8301-448369372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700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FBCD-AAF4-5A40-A4CB-3D1DC3D0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057" y="2075996"/>
            <a:ext cx="10515600" cy="4351338"/>
          </a:xfrm>
        </p:spPr>
        <p:txBody>
          <a:bodyPr anchor="ctr"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Public Datasets: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Aurora 2(annotated)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Aurora 4(annotated)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TIMIT(annotated)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Depression Dataset (sensitive data): 7 days per participant, unannotated</a:t>
            </a:r>
          </a:p>
          <a:p>
            <a:pPr lvl="1"/>
            <a:r>
              <a:rPr lang="en-US" dirty="0"/>
              <a:t>30 healthy control subjects</a:t>
            </a:r>
          </a:p>
          <a:p>
            <a:pPr lvl="1"/>
            <a:r>
              <a:rPr lang="en-US" dirty="0"/>
              <a:t>30 depressed patients</a:t>
            </a:r>
          </a:p>
          <a:p>
            <a:pPr lvl="1"/>
            <a:r>
              <a:rPr lang="en-US" dirty="0"/>
              <a:t>Because of privacy reasons, this audio dataset can only be automatically processed to extract features, but no human can listen to it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Discussion Dataset: (will be used for training and validation) </a:t>
            </a:r>
          </a:p>
          <a:p>
            <a:pPr lvl="1"/>
            <a:r>
              <a:rPr lang="en-US" dirty="0"/>
              <a:t>15 sessions of non-sensitive discussions (annotated) spanning 12h of recordings</a:t>
            </a:r>
          </a:p>
          <a:p>
            <a:pPr marL="0" indent="0">
              <a:buNone/>
            </a:pPr>
            <a:endParaRPr lang="en-US" sz="3200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lvl="1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477946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F081A64-A8FE-AE49-A513-98B61A404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Validation Process for datasets in which annotations is available</a:t>
            </a:r>
            <a:br>
              <a:rPr lang="en-US" sz="2800" dirty="0"/>
            </a:br>
            <a:r>
              <a:rPr lang="en-US" sz="2800" dirty="0"/>
              <a:t>Leave-One-Session-Out Cross Validation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A7DB063-EAB4-F242-807F-AF8BA7168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8DDB7F-FB5F-984E-9CCC-16BC59D99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0629" y="1677295"/>
            <a:ext cx="3509742" cy="4499668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430680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CA8E7-755C-E947-9523-04FD0BBFD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farming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67E48-0B20-8749-8284-8A354FA2C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Resilient, cheap but safe food production is crucial due to the demands of the growing world population</a:t>
            </a:r>
          </a:p>
          <a:p>
            <a:r>
              <a:rPr lang="en-US" dirty="0"/>
              <a:t>Precision farming refers in a broad sense to the use of technologies, ideally automated, to assist the functioning of a farm in order to maintain a sustained level of productivity</a:t>
            </a:r>
          </a:p>
          <a:p>
            <a:pPr lvl="1"/>
            <a:r>
              <a:rPr lang="en-US" dirty="0"/>
              <a:t>But also to ensure the well-being of farm animals</a:t>
            </a:r>
          </a:p>
          <a:p>
            <a:r>
              <a:rPr lang="en-US" dirty="0"/>
              <a:t>The first step in precision farming is the use of appropriate monitoring technologies to provide </a:t>
            </a:r>
            <a:r>
              <a:rPr lang="en-US" i="1" dirty="0"/>
              <a:t>useful</a:t>
            </a:r>
            <a:r>
              <a:rPr lang="en-US" dirty="0"/>
              <a:t> information to the farmers</a:t>
            </a:r>
          </a:p>
        </p:txBody>
      </p:sp>
    </p:spTree>
    <p:extLst>
      <p:ext uri="{BB962C8B-B14F-4D97-AF65-F5344CB8AC3E}">
        <p14:creationId xmlns:p14="http://schemas.microsoft.com/office/powerpoint/2010/main" val="2262411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8A9EA3C-421F-1348-8C0F-124150686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2800" dirty="0"/>
              <a:t>Application of our trained model on the Depression Dataset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6DCC0-1F83-5E4C-9E49-4506D395B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9F7CCF-403F-F349-82B8-276080185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704" y="1690688"/>
            <a:ext cx="6300591" cy="4255755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6652865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EB45E67-AE53-AA46-B9D1-DD3133414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Results: Public Datasets</a:t>
            </a:r>
          </a:p>
        </p:txBody>
      </p:sp>
      <p:pic>
        <p:nvPicPr>
          <p:cNvPr id="3" name="Picture 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037B8F32-9041-0941-846D-3395B1FB6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320799"/>
            <a:ext cx="10820400" cy="531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6172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544204C-7B3A-5B48-9BEB-B45B06EAD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" y="1507808"/>
            <a:ext cx="6311900" cy="5067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968865-62C9-074D-A79E-98E4EB1F7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090" y="1507808"/>
            <a:ext cx="5854700" cy="50673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5B3901E-EF93-D346-9971-5252F6DAA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Discussions Dataset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DD9F56-F842-6E4F-AE8B-9045A6614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0154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E05E6E-7EE9-274B-B5AF-470EE0150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17" y="1324187"/>
            <a:ext cx="6311900" cy="508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64879B-31DC-A541-9FB1-A44402CB6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289" y="1324187"/>
            <a:ext cx="5854700" cy="5080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6CBAA50-8E27-6940-A7C6-DF66A9A8D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Discussions Dataset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1F6B24-431E-FD4F-A37A-F0D617CD5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825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6CBAA50-8E27-6940-A7C6-DF66A9A8D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Discussions Dataset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897422F-F447-0742-93B4-2F87B6E14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BBC892-879E-D04F-AE38-D90991CDFF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291"/>
          <a:stretch/>
        </p:blipFill>
        <p:spPr>
          <a:xfrm>
            <a:off x="1121229" y="2143593"/>
            <a:ext cx="10352314" cy="43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335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EB45E67-AE53-AA46-B9D1-DD3133414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Depression Dataset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870EE9-08CE-F840-BD13-440BD94A4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257807-7D48-894D-9457-8181040C7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582" y="1333500"/>
            <a:ext cx="5588000" cy="5524500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6CA71D4C-CF0D-CC46-B6AA-189294536CE3}"/>
              </a:ext>
            </a:extLst>
          </p:cNvPr>
          <p:cNvSpPr/>
          <p:nvPr/>
        </p:nvSpPr>
        <p:spPr>
          <a:xfrm>
            <a:off x="8117521" y="2501326"/>
            <a:ext cx="277270" cy="195858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2BD28B2E-BAD4-3E47-8D0F-D034311236F3}"/>
              </a:ext>
            </a:extLst>
          </p:cNvPr>
          <p:cNvSpPr/>
          <p:nvPr/>
        </p:nvSpPr>
        <p:spPr>
          <a:xfrm>
            <a:off x="8117521" y="4518907"/>
            <a:ext cx="277270" cy="198808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875035-DAAE-7B4C-B631-D5EB9A2D7E95}"/>
              </a:ext>
            </a:extLst>
          </p:cNvPr>
          <p:cNvSpPr txBox="1"/>
          <p:nvPr/>
        </p:nvSpPr>
        <p:spPr>
          <a:xfrm>
            <a:off x="8347601" y="5309423"/>
            <a:ext cx="1769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 Subjects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AA1D67-D775-F649-8823-74232336AC77}"/>
              </a:ext>
            </a:extLst>
          </p:cNvPr>
          <p:cNvSpPr txBox="1"/>
          <p:nvPr/>
        </p:nvSpPr>
        <p:spPr>
          <a:xfrm>
            <a:off x="8335803" y="3295956"/>
            <a:ext cx="1940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Depressed Cohort</a:t>
            </a:r>
          </a:p>
        </p:txBody>
      </p:sp>
    </p:spTree>
    <p:extLst>
      <p:ext uri="{BB962C8B-B14F-4D97-AF65-F5344CB8AC3E}">
        <p14:creationId xmlns:p14="http://schemas.microsoft.com/office/powerpoint/2010/main" val="3751070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245B35-BE88-E645-93E3-53E55D74E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135" y="383059"/>
            <a:ext cx="9483891" cy="576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270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B45B6-6ECD-254B-B1F8-6870005E4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Early warning system from environmental sensors for farm animals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467F59-8010-6440-82F5-9431C61D89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344665" cy="4351338"/>
          </a:xfrm>
        </p:spPr>
        <p:txBody>
          <a:bodyPr>
            <a:normAutofit/>
          </a:bodyPr>
          <a:lstStyle/>
          <a:p>
            <a:r>
              <a:rPr lang="en-US" sz="3200" dirty="0"/>
              <a:t>This application combines two biologically-inspired computing paradigms: Particle Swarm </a:t>
            </a:r>
            <a:r>
              <a:rPr lang="en-US" sz="3200" dirty="0" err="1"/>
              <a:t>Optimisation</a:t>
            </a:r>
            <a:r>
              <a:rPr lang="en-US" sz="3200" dirty="0"/>
              <a:t> and Deep Learning</a:t>
            </a:r>
          </a:p>
          <a:p>
            <a:r>
              <a:rPr lang="en-US" sz="3200" dirty="0"/>
              <a:t>Idea: sensors that continuously capture environmental data (temperature, humidity, CO2) in pig farms</a:t>
            </a:r>
          </a:p>
          <a:p>
            <a:r>
              <a:rPr lang="en-US" sz="3200" dirty="0"/>
              <a:t>Can the changes in these environmental readings provide us with an early alert of a disease outbreak?</a:t>
            </a:r>
          </a:p>
        </p:txBody>
      </p:sp>
    </p:spTree>
    <p:extLst>
      <p:ext uri="{BB962C8B-B14F-4D97-AF65-F5344CB8AC3E}">
        <p14:creationId xmlns:p14="http://schemas.microsoft.com/office/powerpoint/2010/main" val="3384187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DB6F64-4ECC-3744-8E89-AAE22DBDE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0A7701-96A6-F64D-8E88-C04A9682A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72539" cy="480995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Three farms from three different EU countries were monitored</a:t>
            </a:r>
          </a:p>
          <a:p>
            <a:r>
              <a:rPr lang="en-US" dirty="0"/>
              <a:t>Each farm was represented by a number of batches of pigs (3-16 batches – 40 – 1294 pigs) spanning varying lengths of time (14-145 days)</a:t>
            </a:r>
          </a:p>
          <a:p>
            <a:r>
              <a:rPr lang="en-US" dirty="0"/>
              <a:t>The number of pigs/batch affected by respiratory diseases was recorded daily, as measured by experts</a:t>
            </a:r>
          </a:p>
          <a:p>
            <a:r>
              <a:rPr lang="en-US" dirty="0"/>
              <a:t>Environmental data (Temperature, CO</a:t>
            </a:r>
            <a:r>
              <a:rPr lang="en-US" baseline="-25000" dirty="0"/>
              <a:t>2</a:t>
            </a:r>
            <a:r>
              <a:rPr lang="en-US" dirty="0"/>
              <a:t>, Humidity) was recorded every minute</a:t>
            </a:r>
          </a:p>
          <a:p>
            <a:r>
              <a:rPr lang="en-US" dirty="0"/>
              <a:t>Any day in which at least one pig was ill was considered an “unhealthy” day</a:t>
            </a:r>
          </a:p>
          <a:p>
            <a:r>
              <a:rPr lang="en-US" dirty="0"/>
              <a:t>This was used to segment the data of each batch into “healthy” and “unhealthy” time periods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5A545C-95CD-4749-BF48-520C13B55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739" y="398914"/>
            <a:ext cx="5508511" cy="27184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D9D5BE-4DF7-3B45-B739-C0E0FED46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3100" y="3429000"/>
            <a:ext cx="5460207" cy="271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280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87841-BEFC-8D4B-B5C9-B28F29E58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Early warning system from environmental sensors for farm animals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1D33FF-3737-F04F-97F6-953EEAAE8D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0356" y="1825625"/>
            <a:ext cx="6997147" cy="49211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Role of Deep Learning</a:t>
            </a:r>
          </a:p>
          <a:p>
            <a:pPr lvl="1"/>
            <a:r>
              <a:rPr lang="en-US" dirty="0"/>
              <a:t>Combination of two DL concepts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GRU: Gated Recurrent Units</a:t>
            </a:r>
          </a:p>
          <a:p>
            <a:pPr lvl="2"/>
            <a:r>
              <a:rPr lang="en-US" dirty="0"/>
              <a:t>NN node designed to process time series data</a:t>
            </a:r>
          </a:p>
          <a:p>
            <a:pPr lvl="2"/>
            <a:r>
              <a:rPr lang="en-US" dirty="0"/>
              <a:t>Simplified version of LSTMs</a:t>
            </a:r>
          </a:p>
          <a:p>
            <a:pPr lvl="1"/>
            <a:r>
              <a:rPr lang="en-US" dirty="0"/>
              <a:t>Autoencoder</a:t>
            </a:r>
          </a:p>
          <a:p>
            <a:pPr lvl="2"/>
            <a:r>
              <a:rPr lang="en-US" dirty="0"/>
              <a:t>Learns to reconstruct the input data it sees</a:t>
            </a:r>
          </a:p>
          <a:p>
            <a:pPr lvl="2"/>
            <a:r>
              <a:rPr lang="en-US" dirty="0"/>
              <a:t>In this case, 30’ time series of sensor data</a:t>
            </a:r>
          </a:p>
          <a:p>
            <a:pPr lvl="2"/>
            <a:r>
              <a:rPr lang="en-US" dirty="0"/>
              <a:t>It is trained with “healthy” data intervals from our batches</a:t>
            </a:r>
          </a:p>
          <a:p>
            <a:pPr lvl="2"/>
            <a:r>
              <a:rPr lang="en-US" dirty="0"/>
              <a:t>Once it sees anomalous data, we expect the reconstruction error to be larger than for the normal data</a:t>
            </a:r>
          </a:p>
          <a:p>
            <a:pPr lvl="2"/>
            <a:r>
              <a:rPr lang="en-US" dirty="0"/>
              <a:t>We use a validation set of “healthy” data to construct a distribution of normal reconstruction errors</a:t>
            </a:r>
          </a:p>
          <a:p>
            <a:pPr lvl="2"/>
            <a:r>
              <a:rPr lang="en-US" dirty="0"/>
              <a:t>And then the </a:t>
            </a:r>
            <a:r>
              <a:rPr lang="en-US" dirty="0" err="1">
                <a:hlinkClick r:id="rId2"/>
              </a:rPr>
              <a:t>Mahalanobis</a:t>
            </a:r>
            <a:r>
              <a:rPr lang="en-US" dirty="0">
                <a:hlinkClick r:id="rId2"/>
              </a:rPr>
              <a:t> distance </a:t>
            </a:r>
            <a:r>
              <a:rPr lang="en-US" dirty="0"/>
              <a:t>to construct an anomaly estimate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3993753-07DE-D34C-9936-F454BBC1EB22}"/>
              </a:ext>
            </a:extLst>
          </p:cNvPr>
          <p:cNvSpPr/>
          <p:nvPr/>
        </p:nvSpPr>
        <p:spPr>
          <a:xfrm>
            <a:off x="1148000" y="1650523"/>
            <a:ext cx="1644770" cy="879894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Environmental sensors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B623BCEB-AD32-3C49-80AD-07778D120A66}"/>
              </a:ext>
            </a:extLst>
          </p:cNvPr>
          <p:cNvSpPr/>
          <p:nvPr/>
        </p:nvSpPr>
        <p:spPr>
          <a:xfrm>
            <a:off x="1832362" y="2633934"/>
            <a:ext cx="264544" cy="362309"/>
          </a:xfrm>
          <a:prstGeom prst="down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01DEFF-2D0D-B046-9017-090810E0042F}"/>
              </a:ext>
            </a:extLst>
          </p:cNvPr>
          <p:cNvSpPr/>
          <p:nvPr/>
        </p:nvSpPr>
        <p:spPr>
          <a:xfrm>
            <a:off x="1050234" y="3076756"/>
            <a:ext cx="1828800" cy="8971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Deep Learning: GRU Autoencoder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DB2283-1655-3840-BEB0-2D2A560762CA}"/>
              </a:ext>
            </a:extLst>
          </p:cNvPr>
          <p:cNvSpPr txBox="1"/>
          <p:nvPr/>
        </p:nvSpPr>
        <p:spPr>
          <a:xfrm>
            <a:off x="3160830" y="1607088"/>
            <a:ext cx="141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Sensors data for a window of 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556459-3BC6-ED48-BE07-232087BFA9F0}"/>
              </a:ext>
            </a:extLst>
          </p:cNvPr>
          <p:cNvSpPr txBox="1"/>
          <p:nvPr/>
        </p:nvSpPr>
        <p:spPr>
          <a:xfrm>
            <a:off x="3225529" y="2774831"/>
            <a:ext cx="14147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Quantifies how different is the current window of sensor data from the “normal” data used to train the algorithm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84FF626F-54FA-E543-8E04-A1D12DD74047}"/>
              </a:ext>
            </a:extLst>
          </p:cNvPr>
          <p:cNvSpPr/>
          <p:nvPr/>
        </p:nvSpPr>
        <p:spPr>
          <a:xfrm>
            <a:off x="1832362" y="4177049"/>
            <a:ext cx="264544" cy="362309"/>
          </a:xfrm>
          <a:prstGeom prst="down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DD40B1-A875-2D41-B328-5A91F1BD66BF}"/>
              </a:ext>
            </a:extLst>
          </p:cNvPr>
          <p:cNvSpPr/>
          <p:nvPr/>
        </p:nvSpPr>
        <p:spPr>
          <a:xfrm>
            <a:off x="1050234" y="4619871"/>
            <a:ext cx="1828800" cy="8971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PSO-</a:t>
            </a:r>
            <a:r>
              <a:rPr lang="en-US" dirty="0" err="1"/>
              <a:t>optimised</a:t>
            </a:r>
            <a:r>
              <a:rPr lang="en-US" dirty="0"/>
              <a:t> anomaly detector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62E148-EF01-2D46-AF5B-F77A07F1BFEF}"/>
              </a:ext>
            </a:extLst>
          </p:cNvPr>
          <p:cNvSpPr txBox="1"/>
          <p:nvPr/>
        </p:nvSpPr>
        <p:spPr>
          <a:xfrm>
            <a:off x="3225529" y="4317946"/>
            <a:ext cx="14147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Takes the normality estimate </a:t>
            </a:r>
            <a:r>
              <a:rPr lang="en-US" sz="1200" b="1" dirty="0"/>
              <a:t>𝛕</a:t>
            </a:r>
            <a:r>
              <a:rPr lang="en-US" sz="1200" dirty="0"/>
              <a:t> and makes specific </a:t>
            </a:r>
            <a:r>
              <a:rPr lang="en-US" sz="1200" b="1" dirty="0"/>
              <a:t>predictions</a:t>
            </a:r>
            <a:r>
              <a:rPr lang="en-US" sz="1200" dirty="0"/>
              <a:t> of disease outbreak </a:t>
            </a:r>
            <a:r>
              <a:rPr lang="en-US" sz="1200" b="1" dirty="0"/>
              <a:t>𝝰</a:t>
            </a:r>
            <a:r>
              <a:rPr lang="en-US" sz="1200" dirty="0"/>
              <a:t> days into the future that lasts for </a:t>
            </a:r>
            <a:r>
              <a:rPr lang="en-US" sz="1200" b="1" dirty="0"/>
              <a:t>β</a:t>
            </a:r>
            <a:r>
              <a:rPr lang="en-US" sz="1200" dirty="0"/>
              <a:t> days</a:t>
            </a:r>
          </a:p>
        </p:txBody>
      </p:sp>
    </p:spTree>
    <p:extLst>
      <p:ext uri="{BB962C8B-B14F-4D97-AF65-F5344CB8AC3E}">
        <p14:creationId xmlns:p14="http://schemas.microsoft.com/office/powerpoint/2010/main" val="2172210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509BF4-F1A6-7748-A7EA-7E9236046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GRU vs LSTM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EF8429-B6DA-F34B-9F5F-E42F5FA2ACCD}"/>
              </a:ext>
            </a:extLst>
          </p:cNvPr>
          <p:cNvSpPr/>
          <p:nvPr/>
        </p:nvSpPr>
        <p:spPr>
          <a:xfrm>
            <a:off x="259492" y="6492875"/>
            <a:ext cx="71792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feature.engineering</a:t>
            </a:r>
            <a:r>
              <a:rPr lang="en-US" dirty="0"/>
              <a:t>/difference-between-</a:t>
            </a:r>
            <a:r>
              <a:rPr lang="en-US" dirty="0" err="1"/>
              <a:t>lstm</a:t>
            </a:r>
            <a:r>
              <a:rPr lang="en-US" dirty="0"/>
              <a:t>-and-</a:t>
            </a:r>
            <a:r>
              <a:rPr lang="en-US" dirty="0" err="1"/>
              <a:t>gru</a:t>
            </a:r>
            <a:r>
              <a:rPr lang="en-US" dirty="0"/>
              <a:t>-for-</a:t>
            </a:r>
            <a:r>
              <a:rPr lang="en-US" dirty="0" err="1"/>
              <a:t>rnns</a:t>
            </a:r>
            <a:r>
              <a:rPr lang="en-US" dirty="0"/>
              <a:t>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7E3AD7-EC23-B64D-80E2-B14CAF313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720" y="1956956"/>
            <a:ext cx="10320507" cy="426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172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87841-BEFC-8D4B-B5C9-B28F29E58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Early warning system from environmental sensors for farm animals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1D33FF-3737-F04F-97F6-953EEAAE8D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Role of PSO</a:t>
            </a:r>
          </a:p>
          <a:p>
            <a:pPr lvl="1"/>
            <a:r>
              <a:rPr lang="en-US" dirty="0"/>
              <a:t>To </a:t>
            </a:r>
            <a:r>
              <a:rPr lang="en-US" dirty="0" err="1"/>
              <a:t>optimise</a:t>
            </a:r>
            <a:r>
              <a:rPr lang="en-US" dirty="0"/>
              <a:t> the generation of alerts</a:t>
            </a:r>
          </a:p>
          <a:p>
            <a:pPr lvl="1"/>
            <a:r>
              <a:rPr lang="en-US" dirty="0"/>
              <a:t>Find the values for the </a:t>
            </a:r>
            <a:r>
              <a:rPr lang="en-US" b="1" dirty="0"/>
              <a:t>𝛕 </a:t>
            </a:r>
            <a:r>
              <a:rPr lang="en-US" dirty="0"/>
              <a:t>threshold</a:t>
            </a:r>
            <a:r>
              <a:rPr lang="en-US" b="1" dirty="0"/>
              <a:t>, 𝝰 </a:t>
            </a:r>
            <a:r>
              <a:rPr lang="en-US" dirty="0"/>
              <a:t>and </a:t>
            </a:r>
            <a:r>
              <a:rPr lang="en-US" b="1" dirty="0"/>
              <a:t>β </a:t>
            </a:r>
            <a:r>
              <a:rPr lang="en-US" dirty="0"/>
              <a:t>(the particle) that </a:t>
            </a:r>
          </a:p>
          <a:p>
            <a:pPr lvl="2"/>
            <a:r>
              <a:rPr lang="en-US" dirty="0"/>
              <a:t>Make good predictions (measured using the </a:t>
            </a:r>
            <a:r>
              <a:rPr lang="en-US" dirty="0">
                <a:hlinkClick r:id="rId2"/>
              </a:rPr>
              <a:t>Matthews Correlation Coefficient</a:t>
            </a:r>
            <a:endParaRPr lang="en-US" dirty="0"/>
          </a:p>
          <a:p>
            <a:pPr lvl="2"/>
            <a:r>
              <a:rPr lang="en-US" dirty="0"/>
              <a:t>Early prediction (large </a:t>
            </a:r>
            <a:r>
              <a:rPr lang="en-US" b="1" dirty="0"/>
              <a:t>𝝰)</a:t>
            </a:r>
          </a:p>
          <a:p>
            <a:pPr lvl="2"/>
            <a:r>
              <a:rPr lang="en-US" dirty="0"/>
              <a:t>The prediction is valid for a small time interval (small </a:t>
            </a:r>
            <a:r>
              <a:rPr lang="en-US" b="1" dirty="0"/>
              <a:t>β)</a:t>
            </a:r>
          </a:p>
          <a:p>
            <a:pPr lvl="1"/>
            <a:r>
              <a:rPr lang="en-US" dirty="0"/>
              <a:t>Fitness = 2 x MCC +</a:t>
            </a:r>
            <a:r>
              <a:rPr lang="en-US" b="1" dirty="0"/>
              <a:t> </a:t>
            </a:r>
            <a:r>
              <a:rPr lang="en-US" dirty="0"/>
              <a:t>𝝰</a:t>
            </a:r>
            <a:r>
              <a:rPr lang="en-US" b="1" dirty="0"/>
              <a:t> -</a:t>
            </a:r>
            <a:r>
              <a:rPr lang="en-US" dirty="0"/>
              <a:t> β</a:t>
            </a:r>
            <a:r>
              <a:rPr lang="en-US" b="1" dirty="0"/>
              <a:t> 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3993753-07DE-D34C-9936-F454BBC1EB22}"/>
              </a:ext>
            </a:extLst>
          </p:cNvPr>
          <p:cNvSpPr/>
          <p:nvPr/>
        </p:nvSpPr>
        <p:spPr>
          <a:xfrm>
            <a:off x="1505809" y="2002767"/>
            <a:ext cx="1644770" cy="879894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Environmental sensors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B623BCEB-AD32-3C49-80AD-07778D120A66}"/>
              </a:ext>
            </a:extLst>
          </p:cNvPr>
          <p:cNvSpPr/>
          <p:nvPr/>
        </p:nvSpPr>
        <p:spPr>
          <a:xfrm>
            <a:off x="2190171" y="2986178"/>
            <a:ext cx="264544" cy="362309"/>
          </a:xfrm>
          <a:prstGeom prst="down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01DEFF-2D0D-B046-9017-090810E0042F}"/>
              </a:ext>
            </a:extLst>
          </p:cNvPr>
          <p:cNvSpPr/>
          <p:nvPr/>
        </p:nvSpPr>
        <p:spPr>
          <a:xfrm>
            <a:off x="1408043" y="3429000"/>
            <a:ext cx="1828800" cy="8971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Deep Learning: GRU Autoencoder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DB2283-1655-3840-BEB0-2D2A560762CA}"/>
              </a:ext>
            </a:extLst>
          </p:cNvPr>
          <p:cNvSpPr txBox="1"/>
          <p:nvPr/>
        </p:nvSpPr>
        <p:spPr>
          <a:xfrm>
            <a:off x="3518639" y="1959332"/>
            <a:ext cx="141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Sensors data for a window of 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556459-3BC6-ED48-BE07-232087BFA9F0}"/>
              </a:ext>
            </a:extLst>
          </p:cNvPr>
          <p:cNvSpPr txBox="1"/>
          <p:nvPr/>
        </p:nvSpPr>
        <p:spPr>
          <a:xfrm>
            <a:off x="3583338" y="3127075"/>
            <a:ext cx="14147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Quantifies how different is the current window of sensor data from the “normal” data used to train the algorithm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84FF626F-54FA-E543-8E04-A1D12DD74047}"/>
              </a:ext>
            </a:extLst>
          </p:cNvPr>
          <p:cNvSpPr/>
          <p:nvPr/>
        </p:nvSpPr>
        <p:spPr>
          <a:xfrm>
            <a:off x="2190171" y="4529293"/>
            <a:ext cx="264544" cy="362309"/>
          </a:xfrm>
          <a:prstGeom prst="down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DD40B1-A875-2D41-B328-5A91F1BD66BF}"/>
              </a:ext>
            </a:extLst>
          </p:cNvPr>
          <p:cNvSpPr/>
          <p:nvPr/>
        </p:nvSpPr>
        <p:spPr>
          <a:xfrm>
            <a:off x="1408043" y="4972115"/>
            <a:ext cx="1828800" cy="8971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PSO-</a:t>
            </a:r>
            <a:r>
              <a:rPr lang="en-US" dirty="0" err="1"/>
              <a:t>optimised</a:t>
            </a:r>
            <a:r>
              <a:rPr lang="en-US" dirty="0"/>
              <a:t> anomaly detector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62E148-EF01-2D46-AF5B-F77A07F1BFEF}"/>
              </a:ext>
            </a:extLst>
          </p:cNvPr>
          <p:cNvSpPr txBox="1"/>
          <p:nvPr/>
        </p:nvSpPr>
        <p:spPr>
          <a:xfrm>
            <a:off x="3583338" y="4670190"/>
            <a:ext cx="14147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Takes the normality estimate </a:t>
            </a:r>
            <a:r>
              <a:rPr lang="en-US" sz="1200" b="1" dirty="0"/>
              <a:t>𝛕</a:t>
            </a:r>
            <a:r>
              <a:rPr lang="en-US" sz="1200" dirty="0"/>
              <a:t> and makes specific </a:t>
            </a:r>
            <a:r>
              <a:rPr lang="en-US" sz="1200" b="1" dirty="0"/>
              <a:t>predictions</a:t>
            </a:r>
            <a:r>
              <a:rPr lang="en-US" sz="1200" dirty="0"/>
              <a:t> of disease outbreak </a:t>
            </a:r>
            <a:r>
              <a:rPr lang="en-US" sz="1200" b="1" dirty="0"/>
              <a:t>𝝰</a:t>
            </a:r>
            <a:r>
              <a:rPr lang="en-US" sz="1200" dirty="0"/>
              <a:t> days into the future that lasts for </a:t>
            </a:r>
            <a:r>
              <a:rPr lang="en-US" sz="1200" b="1" dirty="0"/>
              <a:t>β</a:t>
            </a:r>
            <a:r>
              <a:rPr lang="en-US" sz="1200" dirty="0"/>
              <a:t> days</a:t>
            </a:r>
          </a:p>
        </p:txBody>
      </p:sp>
    </p:spTree>
    <p:extLst>
      <p:ext uri="{BB962C8B-B14F-4D97-AF65-F5344CB8AC3E}">
        <p14:creationId xmlns:p14="http://schemas.microsoft.com/office/powerpoint/2010/main" val="4178093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1663</Words>
  <Application>Microsoft Macintosh PowerPoint</Application>
  <PresentationFormat>Widescreen</PresentationFormat>
  <Paragraphs>201</Paragraphs>
  <Slides>35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Calibri</vt:lpstr>
      <vt:lpstr>Calibri Light</vt:lpstr>
      <vt:lpstr>Open Sans</vt:lpstr>
      <vt:lpstr>Roboto</vt:lpstr>
      <vt:lpstr>Roboto Medium</vt:lpstr>
      <vt:lpstr>Roboto Thin</vt:lpstr>
      <vt:lpstr>Wingdings</vt:lpstr>
      <vt:lpstr>Office Theme</vt:lpstr>
      <vt:lpstr>Introduction to Machine Learning Part 7:  Deep Learning case studies</vt:lpstr>
      <vt:lpstr>Outline</vt:lpstr>
      <vt:lpstr>Precision farming</vt:lpstr>
      <vt:lpstr>PowerPoint Presentation</vt:lpstr>
      <vt:lpstr>Early warning system from environmental sensors for farm animals</vt:lpstr>
      <vt:lpstr>The data</vt:lpstr>
      <vt:lpstr>Early warning system from environmental sensors for farm animals</vt:lpstr>
      <vt:lpstr>GRU vs LSTM</vt:lpstr>
      <vt:lpstr>Early warning system from environmental sensors for farm animals</vt:lpstr>
      <vt:lpstr>Early warning system from environmental sensors for farm animals</vt:lpstr>
      <vt:lpstr>Early warning system from environmental sensors for farm animals</vt:lpstr>
      <vt:lpstr>PowerPoint Presentation</vt:lpstr>
      <vt:lpstr>Overview</vt:lpstr>
      <vt:lpstr>Datasets</vt:lpstr>
      <vt:lpstr>Implementation</vt:lpstr>
      <vt:lpstr>Faster R-CNN</vt:lpstr>
      <vt:lpstr>Full Workflow</vt:lpstr>
      <vt:lpstr>Results - Detection</vt:lpstr>
      <vt:lpstr>Results - Detection</vt:lpstr>
      <vt:lpstr>Results - Tracking</vt:lpstr>
      <vt:lpstr>Results - Behaviour Extraction</vt:lpstr>
      <vt:lpstr>PowerPoint Presentation</vt:lpstr>
      <vt:lpstr>Aims &amp; Objectives</vt:lpstr>
      <vt:lpstr>Study device </vt:lpstr>
      <vt:lpstr>Speech Detection in Naturalistic Environments</vt:lpstr>
      <vt:lpstr>NatSpeech: Network Architecture</vt:lpstr>
      <vt:lpstr>Bi-Directional Recurrent Neural Networks</vt:lpstr>
      <vt:lpstr>Datasets</vt:lpstr>
      <vt:lpstr>Validation Process for datasets in which annotations is available Leave-One-Session-Out Cross Validation </vt:lpstr>
      <vt:lpstr>Application of our trained model on the Depression Dataset </vt:lpstr>
      <vt:lpstr>Results: Public Datasets</vt:lpstr>
      <vt:lpstr>Results: Discussions Dataset</vt:lpstr>
      <vt:lpstr>Results: Discussions Dataset</vt:lpstr>
      <vt:lpstr>Results: Discussions Dataset</vt:lpstr>
      <vt:lpstr>Results: Depression Dataset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 Part 1:  Roadmap and basic concepts</dc:title>
  <dc:creator>Jaume Bacardit</dc:creator>
  <cp:lastModifiedBy>Jaume Bacardit</cp:lastModifiedBy>
  <cp:revision>49</cp:revision>
  <dcterms:created xsi:type="dcterms:W3CDTF">2020-02-26T10:58:55Z</dcterms:created>
  <dcterms:modified xsi:type="dcterms:W3CDTF">2020-03-05T11:50:20Z</dcterms:modified>
</cp:coreProperties>
</file>

<file path=docProps/thumbnail.jpeg>
</file>